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6009600" cy="19507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16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116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116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116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116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116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116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116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116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B4B4B4"/>
              </a:solidFill>
              <a:prstDash val="solid"/>
              <a:miter lim="400000"/>
            </a:ln>
          </a:left>
          <a:right>
            <a:ln w="254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B4B4B4"/>
              </a:solidFill>
              <a:prstDash val="solid"/>
              <a:miter lim="400000"/>
            </a:ln>
          </a:top>
          <a:bottom>
            <a:ln w="25400" cap="flat">
              <a:solidFill>
                <a:srgbClr val="B4B4B4"/>
              </a:solidFill>
              <a:prstDash val="solid"/>
              <a:miter lim="400000"/>
            </a:ln>
          </a:bottom>
          <a:insideH>
            <a:ln w="25400" cap="flat">
              <a:solidFill>
                <a:srgbClr val="B4B4B4"/>
              </a:solidFill>
              <a:prstDash val="solid"/>
              <a:miter lim="400000"/>
            </a:ln>
          </a:insideH>
          <a:insideV>
            <a:ln w="254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B4B4B4"/>
              </a:solidFill>
              <a:prstDash val="solid"/>
              <a:miter lim="400000"/>
            </a:ln>
          </a:left>
          <a:right>
            <a:ln w="254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B4B4B4"/>
              </a:solidFill>
              <a:prstDash val="solid"/>
              <a:miter lim="400000"/>
            </a:ln>
          </a:top>
          <a:bottom>
            <a:ln w="25400" cap="flat">
              <a:solidFill>
                <a:srgbClr val="B4B4B4"/>
              </a:solidFill>
              <a:prstDash val="solid"/>
              <a:miter lim="400000"/>
            </a:ln>
          </a:bottom>
          <a:insideH>
            <a:ln w="25400" cap="flat">
              <a:solidFill>
                <a:srgbClr val="B4B4B4"/>
              </a:solidFill>
              <a:prstDash val="solid"/>
              <a:miter lim="400000"/>
            </a:ln>
          </a:insideH>
          <a:insideV>
            <a:ln w="254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B4B4B4"/>
              </a:solidFill>
              <a:prstDash val="solid"/>
              <a:miter lim="400000"/>
            </a:ln>
          </a:left>
          <a:right>
            <a:ln w="254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B4B4B4"/>
              </a:solidFill>
              <a:prstDash val="solid"/>
              <a:miter lim="400000"/>
            </a:ln>
          </a:top>
          <a:bottom>
            <a:ln w="25400" cap="flat">
              <a:solidFill>
                <a:srgbClr val="B4B4B4"/>
              </a:solidFill>
              <a:prstDash val="solid"/>
              <a:miter lim="400000"/>
            </a:ln>
          </a:bottom>
          <a:insideH>
            <a:ln w="25400" cap="flat">
              <a:solidFill>
                <a:srgbClr val="B4B4B4"/>
              </a:solidFill>
              <a:prstDash val="solid"/>
              <a:miter lim="400000"/>
            </a:ln>
          </a:insideH>
          <a:insideV>
            <a:ln w="254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B4B4B4"/>
              </a:solidFill>
              <a:prstDash val="solid"/>
              <a:miter lim="400000"/>
            </a:ln>
          </a:left>
          <a:right>
            <a:ln w="254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B4B4B4"/>
              </a:solidFill>
              <a:prstDash val="solid"/>
              <a:miter lim="400000"/>
            </a:ln>
          </a:top>
          <a:bottom>
            <a:ln w="25400" cap="flat">
              <a:solidFill>
                <a:srgbClr val="B4B4B4"/>
              </a:solidFill>
              <a:prstDash val="solid"/>
              <a:miter lim="400000"/>
            </a:ln>
          </a:bottom>
          <a:insideH>
            <a:ln w="25400" cap="flat">
              <a:solidFill>
                <a:srgbClr val="B4B4B4"/>
              </a:solidFill>
              <a:prstDash val="solid"/>
              <a:miter lim="400000"/>
            </a:ln>
          </a:insideH>
          <a:insideV>
            <a:ln w="254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508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508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508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508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2540000" y="3276600"/>
            <a:ext cx="20929600" cy="6604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2540000" y="10058400"/>
            <a:ext cx="20929600" cy="226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/>
            </a:lvl1pPr>
            <a:lvl2pPr marL="0" indent="228600" algn="ctr">
              <a:spcBef>
                <a:spcPts val="0"/>
              </a:spcBef>
              <a:buSzTx/>
              <a:buNone/>
              <a:defRPr sz="6400"/>
            </a:lvl2pPr>
            <a:lvl3pPr marL="0" indent="457200" algn="ctr">
              <a:spcBef>
                <a:spcPts val="0"/>
              </a:spcBef>
              <a:buSzTx/>
              <a:buNone/>
              <a:defRPr sz="6400"/>
            </a:lvl3pPr>
            <a:lvl4pPr marL="0" indent="685800" algn="ctr">
              <a:spcBef>
                <a:spcPts val="0"/>
              </a:spcBef>
              <a:buSzTx/>
              <a:buNone/>
              <a:defRPr sz="6400"/>
            </a:lvl4pPr>
            <a:lvl5pPr marL="0" indent="914400" algn="ctr">
              <a:spcBef>
                <a:spcPts val="0"/>
              </a:spcBef>
              <a:buSzTx/>
              <a:buNone/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540000" y="12725400"/>
            <a:ext cx="20929600" cy="1066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540000" y="8509000"/>
            <a:ext cx="20929600" cy="1422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4800"/>
              </a:spcBef>
              <a:buSzTx/>
              <a:buNone/>
              <a:defRPr sz="8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6009600" cy="19507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200400" y="1270000"/>
            <a:ext cx="19558000" cy="1183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2540000" y="13436600"/>
            <a:ext cx="20929600" cy="2844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2540000" y="16383000"/>
            <a:ext cx="20929600" cy="2438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/>
            </a:lvl1pPr>
            <a:lvl2pPr marL="0" indent="228600" algn="ctr">
              <a:spcBef>
                <a:spcPts val="0"/>
              </a:spcBef>
              <a:buSzTx/>
              <a:buNone/>
              <a:defRPr sz="6400"/>
            </a:lvl2pPr>
            <a:lvl3pPr marL="0" indent="457200" algn="ctr">
              <a:spcBef>
                <a:spcPts val="0"/>
              </a:spcBef>
              <a:buSzTx/>
              <a:buNone/>
              <a:defRPr sz="6400"/>
            </a:lvl3pPr>
            <a:lvl4pPr marL="0" indent="685800" algn="ctr">
              <a:spcBef>
                <a:spcPts val="0"/>
              </a:spcBef>
              <a:buSzTx/>
              <a:buNone/>
              <a:defRPr sz="6400"/>
            </a:lvl4pPr>
            <a:lvl5pPr marL="0" indent="914400" algn="ctr">
              <a:spcBef>
                <a:spcPts val="0"/>
              </a:spcBef>
              <a:buSzTx/>
              <a:buNone/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2540000" y="6451600"/>
            <a:ext cx="20929600" cy="6604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436600" y="1524000"/>
            <a:ext cx="10668000" cy="16484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905000" y="1524000"/>
            <a:ext cx="10668000" cy="8001000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905000" y="10007600"/>
            <a:ext cx="10668000" cy="800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6400"/>
            </a:lvl1pPr>
            <a:lvl2pPr marL="0" indent="228600" algn="ctr">
              <a:spcBef>
                <a:spcPts val="0"/>
              </a:spcBef>
              <a:buSzTx/>
              <a:buNone/>
              <a:defRPr sz="6400"/>
            </a:lvl2pPr>
            <a:lvl3pPr marL="0" indent="457200" algn="ctr">
              <a:spcBef>
                <a:spcPts val="0"/>
              </a:spcBef>
              <a:buSzTx/>
              <a:buNone/>
              <a:defRPr sz="6400"/>
            </a:lvl3pPr>
            <a:lvl4pPr marL="0" indent="685800" algn="ctr">
              <a:spcBef>
                <a:spcPts val="0"/>
              </a:spcBef>
              <a:buSzTx/>
              <a:buNone/>
              <a:defRPr sz="6400"/>
            </a:lvl4pPr>
            <a:lvl5pPr marL="0" indent="914400" algn="ctr">
              <a:spcBef>
                <a:spcPts val="0"/>
              </a:spcBef>
              <a:buSzTx/>
              <a:buNone/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436600" y="5181600"/>
            <a:ext cx="10668000" cy="12573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905000" y="5181600"/>
            <a:ext cx="10668000" cy="12573000"/>
          </a:xfrm>
          <a:prstGeom prst="rect">
            <a:avLst/>
          </a:prstGeom>
        </p:spPr>
        <p:txBody>
          <a:bodyPr/>
          <a:lstStyle>
            <a:lvl1pPr marL="762000" indent="-762000">
              <a:spcBef>
                <a:spcPts val="7600"/>
              </a:spcBef>
              <a:defRPr sz="5600"/>
            </a:lvl1pPr>
            <a:lvl2pPr marL="1143000" indent="-762000">
              <a:spcBef>
                <a:spcPts val="7600"/>
              </a:spcBef>
              <a:defRPr sz="5600"/>
            </a:lvl2pPr>
            <a:lvl3pPr marL="1524000" indent="-762000">
              <a:spcBef>
                <a:spcPts val="7600"/>
              </a:spcBef>
              <a:defRPr sz="5600"/>
            </a:lvl3pPr>
            <a:lvl4pPr marL="1905000" indent="-762000">
              <a:spcBef>
                <a:spcPts val="7600"/>
              </a:spcBef>
              <a:defRPr sz="5600"/>
            </a:lvl4pPr>
            <a:lvl5pPr marL="2286000" indent="-762000">
              <a:spcBef>
                <a:spcPts val="7600"/>
              </a:spcBef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1905000" y="2540000"/>
            <a:ext cx="22199600" cy="14427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3436600" y="10185400"/>
            <a:ext cx="10668000" cy="7797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3436600" y="1524000"/>
            <a:ext cx="10668000" cy="7797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1905000" y="1525768"/>
            <a:ext cx="10668000" cy="16459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905000" y="812800"/>
            <a:ext cx="22199600" cy="42418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905000" y="5181600"/>
            <a:ext cx="22199600" cy="125730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629946" y="18491200"/>
            <a:ext cx="724308" cy="749300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>
            <a:spAutoFit/>
          </a:bodyPr>
          <a:lstStyle>
            <a:lvl1pPr>
              <a:defRPr sz="36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914400" marR="0" indent="-914400" algn="l" defTabSz="1168400" rtl="0" latinLnBrk="0">
        <a:lnSpc>
          <a:spcPct val="100000"/>
        </a:lnSpc>
        <a:spcBef>
          <a:spcPts val="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371600" marR="0" indent="-914400" algn="l" defTabSz="1168400" rtl="0" latinLnBrk="0">
        <a:lnSpc>
          <a:spcPct val="100000"/>
        </a:lnSpc>
        <a:spcBef>
          <a:spcPts val="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914400" algn="l" defTabSz="1168400" rtl="0" latinLnBrk="0">
        <a:lnSpc>
          <a:spcPct val="100000"/>
        </a:lnSpc>
        <a:spcBef>
          <a:spcPts val="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286000" marR="0" indent="-914400" algn="l" defTabSz="1168400" rtl="0" latinLnBrk="0">
        <a:lnSpc>
          <a:spcPct val="100000"/>
        </a:lnSpc>
        <a:spcBef>
          <a:spcPts val="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743200" marR="0" indent="-914400" algn="l" defTabSz="1168400" rtl="0" latinLnBrk="0">
        <a:lnSpc>
          <a:spcPct val="100000"/>
        </a:lnSpc>
        <a:spcBef>
          <a:spcPts val="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200400" marR="0" indent="-914400" algn="l" defTabSz="1168400" rtl="0" latinLnBrk="0">
        <a:lnSpc>
          <a:spcPct val="100000"/>
        </a:lnSpc>
        <a:spcBef>
          <a:spcPts val="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657600" marR="0" indent="-914400" algn="l" defTabSz="1168400" rtl="0" latinLnBrk="0">
        <a:lnSpc>
          <a:spcPct val="100000"/>
        </a:lnSpc>
        <a:spcBef>
          <a:spcPts val="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114800" marR="0" indent="-914400" algn="l" defTabSz="1168400" rtl="0" latinLnBrk="0">
        <a:lnSpc>
          <a:spcPct val="100000"/>
        </a:lnSpc>
        <a:spcBef>
          <a:spcPts val="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572000" marR="0" indent="-914400" algn="l" defTabSz="1168400" rtl="0" latinLnBrk="0">
        <a:lnSpc>
          <a:spcPct val="100000"/>
        </a:lnSpc>
        <a:spcBef>
          <a:spcPts val="84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7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116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0"/>
            <a:ext cx="26009599" cy="19507200"/>
          </a:xfrm>
          <a:prstGeom prst="rect">
            <a:avLst/>
          </a:prstGeom>
          <a:gradFill>
            <a:gsLst>
              <a:gs pos="428">
                <a:srgbClr val="030303">
                  <a:alpha val="49884"/>
                </a:srgbClr>
              </a:gs>
              <a:gs pos="100000">
                <a:srgbClr val="706E84">
                  <a:alpha val="49884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101600" tIns="101600" rIns="101600" bIns="101600" anchor="ctr"/>
          <a:lstStyle/>
          <a:p>
            <a:pPr>
              <a:defRPr sz="48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20" name="uc3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94600" y="7518400"/>
            <a:ext cx="10820400" cy="44704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Entrevistas a profesores (3/4)</a:t>
            </a:r>
          </a:p>
        </p:txBody>
      </p:sp>
      <p:pic>
        <p:nvPicPr>
          <p:cNvPr id="156" name="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6600" y="4123134"/>
            <a:ext cx="14376400" cy="7105154"/>
          </a:xfrm>
          <a:prstGeom prst="rect">
            <a:avLst/>
          </a:prstGeom>
          <a:ln w="25400">
            <a:miter lim="400000"/>
          </a:ln>
        </p:spPr>
      </p:pic>
      <p:pic>
        <p:nvPicPr>
          <p:cNvPr id="157" name="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6600" y="11844734"/>
            <a:ext cx="14376400" cy="6966457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Entrevistas a profesores (4/4)</a:t>
            </a:r>
          </a:p>
        </p:txBody>
      </p:sp>
      <p:pic>
        <p:nvPicPr>
          <p:cNvPr id="160" name="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500" y="6591300"/>
            <a:ext cx="19786600" cy="97790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9776" y="1434947"/>
            <a:ext cx="9630048" cy="16637306"/>
          </a:xfrm>
          <a:prstGeom prst="rect">
            <a:avLst/>
          </a:prstGeom>
          <a:ln w="254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19013169" y="18033999"/>
            <a:ext cx="6982461" cy="1422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*cualquier parecido con la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realidad es pura coincidencia</a:t>
            </a:r>
          </a:p>
        </p:txBody>
      </p:sp>
      <p:sp>
        <p:nvSpPr>
          <p:cNvPr id="164" name="Shape 164"/>
          <p:cNvSpPr/>
          <p:nvPr/>
        </p:nvSpPr>
        <p:spPr>
          <a:xfrm>
            <a:off x="12293600" y="9773919"/>
            <a:ext cx="3875405" cy="49006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101600" tIns="101600" rIns="101600" bIns="101600" anchor="ctr"/>
          <a:lstStyle/>
          <a:p>
            <a:pPr>
              <a:defRPr sz="48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Phone_6_plus_perspective-Gol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6009600" cy="19507200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New Mockup 1.png"/>
          <p:cNvPicPr>
            <a:picLocks noChangeAspect="1"/>
          </p:cNvPicPr>
          <p:nvPr/>
        </p:nvPicPr>
        <p:blipFill>
          <a:blip r:embed="rId2">
            <a:extLst/>
          </a:blip>
          <a:srcRect l="0" t="0" r="68259" b="0"/>
          <a:stretch>
            <a:fillRect/>
          </a:stretch>
        </p:blipFill>
        <p:spPr>
          <a:xfrm>
            <a:off x="7718821" y="3199029"/>
            <a:ext cx="10572033" cy="10162710"/>
          </a:xfrm>
          <a:prstGeom prst="rect">
            <a:avLst/>
          </a:prstGeom>
          <a:ln w="25400">
            <a:miter lim="400000"/>
          </a:ln>
        </p:spPr>
      </p:pic>
      <p:sp>
        <p:nvSpPr>
          <p:cNvPr id="169" name="Shape 169"/>
          <p:cNvSpPr/>
          <p:nvPr>
            <p:ph type="title" idx="4294967295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Wireframe de la UI de móvil (alumno)</a:t>
            </a:r>
          </a:p>
        </p:txBody>
      </p:sp>
      <p:sp>
        <p:nvSpPr>
          <p:cNvPr id="170" name="Shape 170"/>
          <p:cNvSpPr/>
          <p:nvPr/>
        </p:nvSpPr>
        <p:spPr>
          <a:xfrm>
            <a:off x="9386570" y="12387283"/>
            <a:ext cx="7236461" cy="685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(Login + vista principal del calendario)</a:t>
            </a:r>
          </a:p>
        </p:txBody>
      </p:sp>
      <p:sp>
        <p:nvSpPr>
          <p:cNvPr id="171" name="Shape 171"/>
          <p:cNvSpPr/>
          <p:nvPr/>
        </p:nvSpPr>
        <p:spPr>
          <a:xfrm>
            <a:off x="6168034" y="14001749"/>
            <a:ext cx="12527987" cy="47117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 algn="just">
              <a:spcBef>
                <a:spcPts val="2000"/>
              </a:spcBef>
              <a:defRPr sz="5600" u="sng">
                <a:solidFill>
                  <a:srgbClr val="000000"/>
                </a:solidFill>
              </a:defRPr>
            </a:pPr>
            <a:r>
              <a:t>Además del calendario de eventos:</a:t>
            </a:r>
          </a:p>
          <a:p>
            <a:pPr marL="770021" indent="-770021" algn="just">
              <a:buSzPct val="75000"/>
              <a:buChar char="•"/>
              <a:defRPr sz="5600">
                <a:solidFill>
                  <a:srgbClr val="000000"/>
                </a:solidFill>
              </a:defRPr>
            </a:pPr>
            <a:r>
              <a:t>Ver horarios de clase.</a:t>
            </a:r>
          </a:p>
          <a:p>
            <a:pPr marL="770021" indent="-770021" algn="just">
              <a:buSzPct val="75000"/>
              <a:buChar char="•"/>
              <a:defRPr sz="5600">
                <a:solidFill>
                  <a:srgbClr val="000000"/>
                </a:solidFill>
              </a:defRPr>
            </a:pPr>
            <a:r>
              <a:t>Ver fechas de exámenes/prácticas.</a:t>
            </a:r>
          </a:p>
          <a:p>
            <a:pPr marL="770021" indent="-770021" algn="just">
              <a:buSzPct val="75000"/>
              <a:buChar char="•"/>
              <a:defRPr sz="5600">
                <a:solidFill>
                  <a:srgbClr val="000000"/>
                </a:solidFill>
              </a:defRPr>
            </a:pPr>
            <a:r>
              <a:t>Recibir notificaciones con cambios.</a:t>
            </a:r>
          </a:p>
          <a:p>
            <a:pPr marL="770021" indent="-770021" algn="just">
              <a:buSzPct val="75000"/>
              <a:buChar char="•"/>
              <a:defRPr sz="5600">
                <a:solidFill>
                  <a:srgbClr val="000000"/>
                </a:solidFill>
              </a:defRPr>
            </a:pPr>
            <a:r>
              <a:t>Pedir tutorías.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 idx="4294967295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Wireframe de la UI de tablet (profesor)</a:t>
            </a:r>
          </a:p>
        </p:txBody>
      </p:sp>
      <p:sp>
        <p:nvSpPr>
          <p:cNvPr id="174" name="Shape 174"/>
          <p:cNvSpPr/>
          <p:nvPr/>
        </p:nvSpPr>
        <p:spPr>
          <a:xfrm>
            <a:off x="12704826" y="10609283"/>
            <a:ext cx="9337549" cy="685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(Calendario semanal / mensual + lista de eventos)</a:t>
            </a:r>
          </a:p>
        </p:txBody>
      </p:sp>
      <p:sp>
        <p:nvSpPr>
          <p:cNvPr id="175" name="Shape 175"/>
          <p:cNvSpPr/>
          <p:nvPr/>
        </p:nvSpPr>
        <p:spPr>
          <a:xfrm>
            <a:off x="6168034" y="14427200"/>
            <a:ext cx="12830958" cy="3860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 algn="just">
              <a:spcBef>
                <a:spcPts val="2000"/>
              </a:spcBef>
              <a:defRPr sz="5600" u="sng">
                <a:solidFill>
                  <a:srgbClr val="000000"/>
                </a:solidFill>
              </a:defRPr>
            </a:pPr>
            <a:r>
              <a:t>Además del calendario de eventos:</a:t>
            </a:r>
          </a:p>
          <a:p>
            <a:pPr marL="770021" indent="-770021" algn="just">
              <a:buSzPct val="75000"/>
              <a:buChar char="•"/>
              <a:defRPr sz="5600">
                <a:solidFill>
                  <a:srgbClr val="000000"/>
                </a:solidFill>
              </a:defRPr>
            </a:pPr>
            <a:r>
              <a:t>Crear/editar/cancelar eventos.</a:t>
            </a:r>
          </a:p>
          <a:p>
            <a:pPr marL="770021" indent="-770021" algn="just">
              <a:buSzPct val="75000"/>
              <a:buChar char="•"/>
              <a:defRPr sz="5600">
                <a:solidFill>
                  <a:srgbClr val="000000"/>
                </a:solidFill>
              </a:defRPr>
            </a:pPr>
            <a:r>
              <a:t>Ver horarios en función del grupo.</a:t>
            </a:r>
          </a:p>
          <a:p>
            <a:pPr marL="770021" indent="-770021" algn="just">
              <a:buSzPct val="75000"/>
              <a:buChar char="•"/>
              <a:defRPr sz="5600">
                <a:solidFill>
                  <a:srgbClr val="000000"/>
                </a:solidFill>
              </a:defRPr>
            </a:pPr>
            <a:r>
              <a:t>Aceptar/rechazar tutorías solicitadas.</a:t>
            </a:r>
          </a:p>
        </p:txBody>
      </p:sp>
      <p:pic>
        <p:nvPicPr>
          <p:cNvPr id="176" name="New Mockup 1.png"/>
          <p:cNvPicPr>
            <a:picLocks noChangeAspect="1"/>
          </p:cNvPicPr>
          <p:nvPr/>
        </p:nvPicPr>
        <p:blipFill>
          <a:blip r:embed="rId2">
            <a:extLst/>
          </a:blip>
          <a:srcRect l="43925" t="0" r="0" b="0"/>
          <a:stretch>
            <a:fillRect/>
          </a:stretch>
        </p:blipFill>
        <p:spPr>
          <a:xfrm>
            <a:off x="4128691" y="3467313"/>
            <a:ext cx="17751917" cy="9659114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Calendar iPhone 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8800" y="3911600"/>
            <a:ext cx="7112000" cy="142240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50000"/>
              </a:srgbClr>
            </a:outerShdw>
          </a:effectLst>
        </p:spPr>
      </p:pic>
      <p:pic>
        <p:nvPicPr>
          <p:cNvPr id="179" name="Login iPh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8784" y="3911600"/>
            <a:ext cx="7112001" cy="142240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50000"/>
              </a:srgbClr>
            </a:outerShdw>
          </a:effectLst>
        </p:spPr>
      </p:pic>
      <p:pic>
        <p:nvPicPr>
          <p:cNvPr id="180" name="Menu iPhone 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28815" y="3911600"/>
            <a:ext cx="7112001" cy="142240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50000"/>
              </a:srgbClr>
            </a:outerShdw>
          </a:effectLst>
        </p:spPr>
      </p:pic>
      <p:sp>
        <p:nvSpPr>
          <p:cNvPr id="181" name="Shape 181"/>
          <p:cNvSpPr/>
          <p:nvPr>
            <p:ph type="title" idx="4294967295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Diseño de la UI de móvil (alumno)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 idx="4294967295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Diseño de la UI de tablet (profesor)</a:t>
            </a:r>
          </a:p>
        </p:txBody>
      </p:sp>
      <p:pic>
        <p:nvPicPr>
          <p:cNvPr id="184" name="Calendar iPad portra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94069" y="4349410"/>
            <a:ext cx="7621462" cy="1080838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50000"/>
              </a:srgbClr>
            </a:outerShdw>
          </a:effectLst>
        </p:spPr>
      </p:pic>
      <p:pic>
        <p:nvPicPr>
          <p:cNvPr id="185" name="Login iPad portra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940" y="4349410"/>
            <a:ext cx="7621462" cy="1080838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50000"/>
              </a:srgbClr>
            </a:outerShdw>
          </a:effectLst>
        </p:spPr>
      </p:pic>
      <p:pic>
        <p:nvPicPr>
          <p:cNvPr id="186" name="Menu iPad portrai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86199" y="4349410"/>
            <a:ext cx="7621462" cy="1080838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 idx="4294967295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</a:defRPr>
            </a:lvl1pPr>
          </a:lstStyle>
          <a:p>
            <a:pPr/>
            <a:r>
              <a:t>Diseño de la UI de tablet (profesor)</a:t>
            </a:r>
          </a:p>
        </p:txBody>
      </p:sp>
      <p:pic>
        <p:nvPicPr>
          <p:cNvPr id="189" name="Login iPad landsca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373" y="3801307"/>
            <a:ext cx="11684001" cy="823890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50000"/>
              </a:srgbClr>
            </a:outerShdw>
          </a:effectLst>
        </p:spPr>
      </p:pic>
      <p:pic>
        <p:nvPicPr>
          <p:cNvPr id="190" name="Calendar iPad landscap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2800" y="5634149"/>
            <a:ext cx="11684000" cy="823890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50000"/>
              </a:srgbClr>
            </a:outerShdw>
          </a:effectLst>
        </p:spPr>
      </p:pic>
      <p:pic>
        <p:nvPicPr>
          <p:cNvPr id="191" name="Menu iPad landscap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63600" y="7458907"/>
            <a:ext cx="11684000" cy="82389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223728" y="9074149"/>
            <a:ext cx="5562144" cy="1358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/>
            <a:r>
              <a:t>¿Preguntas?</a:t>
            </a:r>
          </a:p>
        </p:txBody>
      </p:sp>
      <p:pic>
        <p:nvPicPr>
          <p:cNvPr id="194" name="iTunesArtwork Copy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5135" y="15580341"/>
            <a:ext cx="1925771" cy="192577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50800" dir="5400000">
              <a:srgbClr val="000000">
                <a:alpha val="50000"/>
              </a:srgbClr>
            </a:outerShdw>
          </a:effectLst>
        </p:spPr>
      </p:pic>
      <p:sp>
        <p:nvSpPr>
          <p:cNvPr id="195" name="Shape 195"/>
          <p:cNvSpPr/>
          <p:nvPr/>
        </p:nvSpPr>
        <p:spPr>
          <a:xfrm>
            <a:off x="4638651" y="15705026"/>
            <a:ext cx="6483199" cy="167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 algn="r">
              <a:defRPr sz="4800"/>
            </a:pPr>
            <a:r>
              <a:t>Laura Martín Gallardo </a:t>
            </a:r>
          </a:p>
          <a:p>
            <a:pPr algn="r">
              <a:defRPr sz="4800"/>
            </a:pPr>
            <a:r>
              <a:t> Nerea Luna Picón</a:t>
            </a:r>
          </a:p>
        </p:txBody>
      </p:sp>
      <p:sp>
        <p:nvSpPr>
          <p:cNvPr id="196" name="Shape 196"/>
          <p:cNvSpPr/>
          <p:nvPr/>
        </p:nvSpPr>
        <p:spPr>
          <a:xfrm>
            <a:off x="14774364" y="15705113"/>
            <a:ext cx="6596585" cy="1676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 algn="l">
              <a:defRPr sz="4800"/>
            </a:pPr>
            <a:r>
              <a:t>Daniel Fernández Rico</a:t>
            </a:r>
          </a:p>
          <a:p>
            <a:pPr algn="l">
              <a:defRPr sz="4800"/>
            </a:pPr>
            <a:r>
              <a:t> David Yagüe Cuevas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 idea:</a:t>
            </a:r>
          </a:p>
        </p:txBody>
      </p:sp>
      <p:sp>
        <p:nvSpPr>
          <p:cNvPr id="123" name="Shape 123"/>
          <p:cNvSpPr/>
          <p:nvPr>
            <p:ph type="subTitle" sz="quarter" idx="1"/>
          </p:nvPr>
        </p:nvSpPr>
        <p:spPr>
          <a:xfrm>
            <a:off x="2540000" y="10071100"/>
            <a:ext cx="20929600" cy="2260600"/>
          </a:xfrm>
          <a:prstGeom prst="rect">
            <a:avLst/>
          </a:prstGeom>
        </p:spPr>
        <p:txBody>
          <a:bodyPr/>
          <a:lstStyle/>
          <a:p>
            <a:pPr/>
            <a:r>
              <a:t>Ofrecer una herramienta de comunicación</a:t>
            </a:r>
          </a:p>
          <a:p>
            <a:pPr/>
            <a:r>
              <a:t>y organización para profesores y alumnos.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¿Qué tenemos?</a:t>
            </a:r>
          </a:p>
        </p:txBody>
      </p:sp>
      <p:sp>
        <p:nvSpPr>
          <p:cNvPr id="126" name="Shape 12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Datos del Mundo Real™: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Entrevistas a alumnos (1/4)</a:t>
            </a:r>
          </a:p>
        </p:txBody>
      </p:sp>
      <p:pic>
        <p:nvPicPr>
          <p:cNvPr id="129" name="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6600" y="4102496"/>
            <a:ext cx="14376400" cy="6356661"/>
          </a:xfrm>
          <a:prstGeom prst="rect">
            <a:avLst/>
          </a:prstGeom>
          <a:ln w="25400">
            <a:miter lim="400000"/>
          </a:ln>
        </p:spPr>
      </p:pic>
      <p:pic>
        <p:nvPicPr>
          <p:cNvPr id="130" name="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0343" y="11062096"/>
            <a:ext cx="14388914" cy="7101985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Entrevistas a alumnos (2/4)</a:t>
            </a:r>
          </a:p>
        </p:txBody>
      </p:sp>
      <p:pic>
        <p:nvPicPr>
          <p:cNvPr id="133" name="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6600" y="11066660"/>
            <a:ext cx="14376400" cy="6356661"/>
          </a:xfrm>
          <a:prstGeom prst="rect">
            <a:avLst/>
          </a:prstGeom>
          <a:ln w="25400">
            <a:miter lim="400000"/>
          </a:ln>
        </p:spPr>
      </p:pic>
      <p:pic>
        <p:nvPicPr>
          <p:cNvPr id="134" name="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6600" y="4102496"/>
            <a:ext cx="14376400" cy="635666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Entrevistas a alumnos (3/4)</a:t>
            </a:r>
          </a:p>
        </p:txBody>
      </p:sp>
      <p:pic>
        <p:nvPicPr>
          <p:cNvPr id="137" name="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6600" y="3039903"/>
            <a:ext cx="14376400" cy="8574101"/>
          </a:xfrm>
          <a:prstGeom prst="rect">
            <a:avLst/>
          </a:prstGeom>
          <a:ln w="25400">
            <a:miter lim="400000"/>
          </a:ln>
        </p:spPr>
      </p:pic>
      <p:pic>
        <p:nvPicPr>
          <p:cNvPr id="138" name="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6600" y="11929903"/>
            <a:ext cx="14376400" cy="7280595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Entrevistas a alumnos (4/4)</a:t>
            </a:r>
          </a:p>
        </p:txBody>
      </p:sp>
      <p:pic>
        <p:nvPicPr>
          <p:cNvPr id="141" name="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6600" y="4102496"/>
            <a:ext cx="14376400" cy="6356661"/>
          </a:xfrm>
          <a:prstGeom prst="rect">
            <a:avLst/>
          </a:prstGeom>
          <a:ln w="25400">
            <a:miter lim="400000"/>
          </a:ln>
        </p:spPr>
      </p:pic>
      <p:pic>
        <p:nvPicPr>
          <p:cNvPr id="142" name="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6600" y="4122042"/>
            <a:ext cx="14376400" cy="7095808"/>
          </a:xfrm>
          <a:prstGeom prst="rect">
            <a:avLst/>
          </a:prstGeom>
          <a:ln w="25400">
            <a:miter lim="400000"/>
          </a:ln>
        </p:spPr>
      </p:pic>
      <p:pic>
        <p:nvPicPr>
          <p:cNvPr id="143" name="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6600" y="11818242"/>
            <a:ext cx="14376400" cy="6467533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Entrevistas a profesores (1/4)</a:t>
            </a:r>
          </a:p>
        </p:txBody>
      </p:sp>
      <p:pic>
        <p:nvPicPr>
          <p:cNvPr id="146" name="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246" y="4102496"/>
            <a:ext cx="14376401" cy="6356661"/>
          </a:xfrm>
          <a:prstGeom prst="rect">
            <a:avLst/>
          </a:prstGeom>
          <a:ln w="25400">
            <a:miter lim="400000"/>
          </a:ln>
        </p:spPr>
      </p:pic>
      <p:pic>
        <p:nvPicPr>
          <p:cNvPr id="147" name="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246" y="11077178"/>
            <a:ext cx="14376401" cy="7114286"/>
          </a:xfrm>
          <a:prstGeom prst="rect">
            <a:avLst/>
          </a:prstGeom>
          <a:ln w="25400">
            <a:miter lim="400000"/>
          </a:ln>
        </p:spPr>
      </p:pic>
      <p:pic>
        <p:nvPicPr>
          <p:cNvPr id="148" name="Grou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01254" y="5102504"/>
            <a:ext cx="8592101" cy="930219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1905000" y="0"/>
            <a:ext cx="22199600" cy="42418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Entrevistas a profesores (2/4)</a:t>
            </a:r>
          </a:p>
        </p:txBody>
      </p:sp>
      <p:pic>
        <p:nvPicPr>
          <p:cNvPr id="151" name="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6600" y="4102496"/>
            <a:ext cx="14376400" cy="6356661"/>
          </a:xfrm>
          <a:prstGeom prst="rect">
            <a:avLst/>
          </a:prstGeom>
          <a:ln w="25400">
            <a:miter lim="400000"/>
          </a:ln>
        </p:spPr>
      </p:pic>
      <p:pic>
        <p:nvPicPr>
          <p:cNvPr id="152" name="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6600" y="3052266"/>
            <a:ext cx="14376400" cy="7539296"/>
          </a:xfrm>
          <a:prstGeom prst="rect">
            <a:avLst/>
          </a:prstGeom>
          <a:ln w="25400">
            <a:miter lim="400000"/>
          </a:ln>
        </p:spPr>
      </p:pic>
      <p:pic>
        <p:nvPicPr>
          <p:cNvPr id="153" name="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6600" y="11192966"/>
            <a:ext cx="14376400" cy="7964305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1524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1524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1524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25400" cap="flat">
          <a:noFill/>
          <a:miter lim="400000"/>
        </a:ln>
        <a:effectLst>
          <a:outerShdw sx="100000" sy="100000" kx="0" ky="0" algn="b" rotWithShape="0" blurRad="1524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116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116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1524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1524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1524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25400" cap="flat">
          <a:noFill/>
          <a:miter lim="400000"/>
        </a:ln>
        <a:effectLst>
          <a:outerShdw sx="100000" sy="100000" kx="0" ky="0" algn="b" rotWithShape="0" blurRad="1524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116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 upright="0">
        <a:spAutoFit/>
      </a:bodyPr>
      <a:lstStyle>
        <a:defPPr marL="0" marR="0" indent="0" algn="ctr" defTabSz="116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